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29" r:id="rId2"/>
    <p:sldMasterId id="2147483730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7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24377650" cy="13716000"/>
  <p:notesSz cx="6858000" cy="9144000"/>
  <p:embeddedFontLst>
    <p:embeddedFont>
      <p:font typeface="Amatic SC" panose="020B0604020202020204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Helvetica Neue" panose="020B0604020202020204" charset="0"/>
      <p:regular r:id="rId29"/>
      <p:bold r:id="rId30"/>
      <p:italic r:id="rId31"/>
      <p:boldItalic r:id="rId32"/>
    </p:embeddedFont>
    <p:embeddedFont>
      <p:font typeface="Inconsolata" panose="020B0604020202020204" charset="0"/>
      <p:regular r:id="rId33"/>
      <p:bold r:id="rId34"/>
    </p:embeddedFont>
    <p:embeddedFont>
      <p:font typeface="Lato Light" panose="020F0302020204030203" charset="0"/>
      <p:regular r:id="rId35"/>
      <p:bold r:id="rId36"/>
      <p:italic r:id="rId37"/>
      <p:boldItalic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Poppins Medium" panose="020B0604020202020204" charset="0"/>
      <p:regular r:id="rId43"/>
      <p:bold r:id="rId44"/>
      <p:italic r:id="rId45"/>
      <p:boldItalic r:id="rId46"/>
    </p:embeddedFont>
    <p:embeddedFont>
      <p:font typeface="Roboto" panose="020B0604020202020204" charset="0"/>
      <p:regular r:id="rId47"/>
      <p:bold r:id="rId48"/>
      <p:italic r:id="rId49"/>
      <p:boldItalic r:id="rId50"/>
    </p:embeddedFont>
    <p:embeddedFont>
      <p:font typeface="Roboto Black" panose="020B0604020202020204" charset="0"/>
      <p:bold r:id="rId51"/>
      <p:boldItalic r:id="rId52"/>
    </p:embeddedFont>
    <p:embeddedFont>
      <p:font typeface="Roboto Light" panose="020B0604020202020204" charset="0"/>
      <p:regular r:id="rId53"/>
      <p:bold r:id="rId54"/>
      <p:italic r:id="rId55"/>
      <p:boldItalic r:id="rId56"/>
    </p:embeddedFont>
    <p:embeddedFont>
      <p:font typeface="Roboto Medium" panose="020B0604020202020204" charset="0"/>
      <p:regular r:id="rId57"/>
      <p:bold r:id="rId58"/>
      <p:italic r:id="rId59"/>
      <p:boldItalic r:id="rId60"/>
    </p:embeddedFont>
    <p:embeddedFont>
      <p:font typeface="Roboto Thin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78944E-B5D8-4FDB-8769-365B0E89AE17}">
  <a:tblStyle styleId="{F178944E-B5D8-4FDB-8769-365B0E89AE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942" y="66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font" Target="fonts/font41.fntdata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3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font" Target="fonts/font42.fntdata"/><Relationship Id="rId8" Type="http://schemas.openxmlformats.org/officeDocument/2006/relationships/slide" Target="slides/slide5.xml"/><Relationship Id="rId51" Type="http://schemas.openxmlformats.org/officeDocument/2006/relationships/font" Target="fonts/font2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font" Target="fonts/font4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font" Target="fonts/font38.fntdata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8bda237585_3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8bda237585_3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8bda237585_0_3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8bda237585_0_3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g8bda237585_0_32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8bda237585_0_3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8bda237585_0_3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g8bda237585_0_32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cf72822be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cf72822be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gcf72822bef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8bda237585_3_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8bda237585_3_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8bda237585_0_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8bda237585_0_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g8bda237585_0_3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8bda237585_0_3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8bda237585_0_3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4" name="Google Shape;1444;g8bda237585_0_32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cf72822be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cf72822be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4" name="Google Shape;1454;gcf72822bef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8bda237585_3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8bda237585_3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2" name="Google Shape;1332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8bda23745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8bda23745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8bda237585_3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8bda237585_3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bda237585_0_3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8bda237585_0_3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114300" lvl="0" indent="0" algn="l" rtl="0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3920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8bda237585_0_3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8bda237585_0_3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8bda237585_0_32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5" name="Google Shape;1315;p83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16" name="Google Shape;1316;p83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7" name="Google Shape;1317;p83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8" name="Google Shape;1318;p8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1" name="Google Shape;1321;p83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>
            <a:spLocks noGrp="1"/>
          </p:cNvSpPr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328" name="Google Shape;1328;p8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Team: Patricia Bottari, Mike Wong, Pio Castro, Sheldon Bryan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92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10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9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Internet Browsing Normal Behavior 1</a:t>
            </a:r>
            <a:endParaRPr/>
          </a:p>
        </p:txBody>
      </p:sp>
      <p:sp>
        <p:nvSpPr>
          <p:cNvPr id="1400" name="Google Shape;1400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401" name="Google Shape;1401;p9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93"/>
          <p:cNvSpPr txBox="1">
            <a:spLocks noGrp="1"/>
          </p:cNvSpPr>
          <p:nvPr>
            <p:ph type="body" idx="3"/>
          </p:nvPr>
        </p:nvSpPr>
        <p:spPr>
          <a:xfrm>
            <a:off x="-33" y="2437579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Observed traffic for standard query, GET requests and TCP re-transmissions.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The packets captured were for  HTTP and TCP protocols.</a:t>
            </a:r>
            <a:endParaRPr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3700"/>
              <a:buChar char="●"/>
            </a:pPr>
            <a:r>
              <a:rPr lang="en-US"/>
              <a:t>Browsing the site mysocalledchaos.com</a:t>
            </a:r>
            <a:endParaRPr/>
          </a:p>
        </p:txBody>
      </p:sp>
      <p:pic>
        <p:nvPicPr>
          <p:cNvPr id="1403" name="Google Shape;140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5143050"/>
            <a:ext cx="22100150" cy="54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9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2</a:t>
            </a:r>
            <a:endParaRPr/>
          </a:p>
        </p:txBody>
      </p:sp>
      <p:sp>
        <p:nvSpPr>
          <p:cNvPr id="1410" name="Google Shape;1410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11" name="Google Shape;1411;p9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94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 and TCP re-transmissions.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iphonehacks.com: jailbreak articles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3" name="Google Shape;141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5880125"/>
            <a:ext cx="20627676" cy="69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Normal Behavior 3</a:t>
            </a:r>
            <a:endParaRPr/>
          </a:p>
        </p:txBody>
      </p:sp>
      <p:sp>
        <p:nvSpPr>
          <p:cNvPr id="1420" name="Google Shape;1420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421" name="Google Shape;1421;p9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95"/>
          <p:cNvSpPr txBox="1">
            <a:spLocks noGrp="1"/>
          </p:cNvSpPr>
          <p:nvPr>
            <p:ph type="body" idx="3"/>
          </p:nvPr>
        </p:nvSpPr>
        <p:spPr>
          <a:xfrm>
            <a:off x="-180975" y="2437578"/>
            <a:ext cx="24377700" cy="3660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Observed traffic for standard query, GET requests.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packets captured were for  HTTP and TCP protocols.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Browsing the site sabethahospitals.com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3" name="Google Shape;1423;p95"/>
          <p:cNvPicPr preferRelativeResize="0"/>
          <p:nvPr/>
        </p:nvPicPr>
        <p:blipFill rotWithShape="1">
          <a:blip r:embed="rId3">
            <a:alphaModFix/>
          </a:blip>
          <a:srcRect l="1877" t="25643" r="1326" b="23252"/>
          <a:stretch/>
        </p:blipFill>
        <p:spPr>
          <a:xfrm>
            <a:off x="944050" y="5498750"/>
            <a:ext cx="23252650" cy="553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9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14</a:t>
            </a:fld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9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[HTTP Malicious Behavior 1]</a:t>
            </a:r>
            <a:endParaRPr/>
          </a:p>
        </p:txBody>
      </p:sp>
      <p:sp>
        <p:nvSpPr>
          <p:cNvPr id="1436" name="Google Shape;1436;p9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37" name="Google Shape;1437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38" name="Google Shape;1438;p9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97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/>
              <a:t>User views  a malicious file containing dos.exe malware: 205.185.125.104/files/june11.dll</a:t>
            </a:r>
            <a:endParaRPr dirty="0"/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Traffic was over HTTP.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70055-DC5E-4682-A4CF-550D4F4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1" y="5719863"/>
            <a:ext cx="20116365" cy="43121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47" name="Google Shape;1447;p9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48" name="Google Shape;1448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98"/>
          <p:cNvSpPr txBox="1">
            <a:spLocks noGrp="1"/>
          </p:cNvSpPr>
          <p:nvPr>
            <p:ph type="body" idx="3"/>
          </p:nvPr>
        </p:nvSpPr>
        <p:spPr>
          <a:xfrm>
            <a:off x="475" y="3424669"/>
            <a:ext cx="24377700" cy="252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MAC address destination was 00:16:17:18:66:c8.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OS version: Windows NT 10nd  username </a:t>
            </a:r>
            <a:r>
              <a:rPr lang="en-US" dirty="0" err="1">
                <a:solidFill>
                  <a:schemeClr val="dk1"/>
                </a:solidFill>
              </a:rPr>
              <a:t>elmer.blanco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700"/>
              <a:buChar char="●"/>
            </a:pPr>
            <a:r>
              <a:rPr lang="en-US" dirty="0">
                <a:solidFill>
                  <a:schemeClr val="dk1"/>
                </a:solidFill>
              </a:rPr>
              <a:t>Malicious file </a:t>
            </a:r>
            <a:r>
              <a:rPr lang="en-US" dirty="0" err="1">
                <a:solidFill>
                  <a:schemeClr val="dk1"/>
                </a:solidFill>
              </a:rPr>
              <a:t>Betty_Boop_Rythym_on_the_Reservatin.avi.torrent</a:t>
            </a:r>
            <a:r>
              <a:rPr lang="en-US" dirty="0">
                <a:solidFill>
                  <a:schemeClr val="dk1"/>
                </a:solidFill>
              </a:rPr>
              <a:t> was downloaded. 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[Illegal Donwload Malicious Behavior 2]</a:t>
            </a:r>
            <a:endParaRPr/>
          </a:p>
        </p:txBody>
      </p:sp>
      <p:sp>
        <p:nvSpPr>
          <p:cNvPr id="1457" name="Google Shape;1457;p9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458" name="Google Shape;1458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0" name="Google Shape;1460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6225" y="2140200"/>
            <a:ext cx="13790100" cy="1025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00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0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18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6" name="Google Shape;1336;p8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Traffic Profile</a:t>
            </a:r>
            <a:endParaRPr/>
          </a:p>
        </p:txBody>
      </p:sp>
      <p:sp>
        <p:nvSpPr>
          <p:cNvPr id="1340" name="Google Shape;1340;p8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Normal Activity</a:t>
            </a:r>
            <a:endParaRPr/>
          </a:p>
        </p:txBody>
      </p:sp>
      <p:sp>
        <p:nvSpPr>
          <p:cNvPr id="1341" name="Google Shape;1341;p8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4652DB8-A237-4C5D-8262-5B33D1A59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37"/>
          <a:stretch/>
        </p:blipFill>
        <p:spPr>
          <a:xfrm>
            <a:off x="2412460" y="2159540"/>
            <a:ext cx="14280204" cy="10941660"/>
          </a:xfrm>
          <a:prstGeom prst="rect">
            <a:avLst/>
          </a:prstGeom>
        </p:spPr>
      </p:pic>
      <p:sp>
        <p:nvSpPr>
          <p:cNvPr id="1352" name="Google Shape;1352;p87"/>
          <p:cNvSpPr txBox="1">
            <a:spLocks noGrp="1"/>
          </p:cNvSpPr>
          <p:nvPr>
            <p:ph type="subTitle" idx="3"/>
          </p:nvPr>
        </p:nvSpPr>
        <p:spPr>
          <a:xfrm>
            <a:off x="19225075" y="2471500"/>
            <a:ext cx="4026900" cy="9502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Address Range: 192.168.1.0/24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Netmask: 255.255.255.0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Gateway: 192.168.1.1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4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4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192.168.1.90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2.6.32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Kali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IPv4:192.168.1.100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Elk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IPv4:192.168.1.105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OS: Linux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Hostname: Capstone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192.168.1.110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1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IPv4: 192.168.1.115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OS: Linux </a:t>
            </a:r>
            <a:r>
              <a:rPr lang="en-US" sz="2200">
                <a:solidFill>
                  <a:schemeClr val="dk1"/>
                </a:solidFill>
              </a:rPr>
              <a:t>3.2 - 4.9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200"/>
              <a:t>Hostname: Target 2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1353" name="Google Shape;1353;p87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4" name="Google Shape;1354;p8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1" name="Google Shape;1361;p8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62" name="Google Shape;1362;p8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3" name="Google Shape;1363;p88"/>
          <p:cNvGraphicFramePr/>
          <p:nvPr>
            <p:extLst>
              <p:ext uri="{D42A27DB-BD31-4B8C-83A1-F6EECF244321}">
                <p14:modId xmlns:p14="http://schemas.microsoft.com/office/powerpoint/2010/main" val="3605559602"/>
              </p:ext>
            </p:extLst>
          </p:nvPr>
        </p:nvGraphicFramePr>
        <p:xfrm>
          <a:off x="952464" y="3353590"/>
          <a:ext cx="21995625" cy="8808510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Exposed Network Information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 responds to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nmap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sz="30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</a:t>
                      </a: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on open ports, services, and usernames.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Policy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policy that failed to establish rules for password creation such as length and complexity.   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having success using brute force and dictionary attacks against user accounts or guessing a password.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SSH port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remote connection with server.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 attackers unauthorized remote access. 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60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Leak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 and password included in config file.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gain access to login information.</a:t>
                      </a:r>
                      <a:endParaRPr sz="3000" dirty="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8785090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 Access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 access to SQL database.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get access to important databases. </a:t>
                      </a:r>
                      <a:endParaRPr sz="3000">
                        <a:solidFill>
                          <a:srgbClr val="202124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Root privilege escalation with Python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Available information about user permission levels and server login/password.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Increases the probability of an attacker to gain root access by running python script. 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9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8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76" name="Google Shape;1376;p90"/>
          <p:cNvSpPr txBox="1">
            <a:spLocks noGrp="1"/>
          </p:cNvSpPr>
          <p:nvPr>
            <p:ph type="body" idx="3"/>
          </p:nvPr>
        </p:nvSpPr>
        <p:spPr>
          <a:xfrm>
            <a:off x="-268396" y="2223375"/>
            <a:ext cx="22942800" cy="1898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 dirty="0"/>
              <a:t>Our analysis identified the following characteristics of the traffic on the network: </a:t>
            </a:r>
            <a:endParaRPr sz="4400" dirty="0">
              <a:solidFill>
                <a:schemeClr val="dk1"/>
              </a:solidFill>
            </a:endParaRPr>
          </a:p>
        </p:txBody>
      </p:sp>
      <p:graphicFrame>
        <p:nvGraphicFramePr>
          <p:cNvPr id="1377" name="Google Shape;1377;p90"/>
          <p:cNvGraphicFramePr/>
          <p:nvPr>
            <p:extLst>
              <p:ext uri="{D42A27DB-BD31-4B8C-83A1-F6EECF244321}">
                <p14:modId xmlns:p14="http://schemas.microsoft.com/office/powerpoint/2010/main" val="4076767704"/>
              </p:ext>
            </p:extLst>
          </p:nvPr>
        </p:nvGraphicFramePr>
        <p:xfrm>
          <a:off x="935150" y="2909400"/>
          <a:ext cx="22106400" cy="9623775"/>
        </p:xfrm>
        <a:graphic>
          <a:graphicData uri="http://schemas.openxmlformats.org/drawingml/2006/table">
            <a:tbl>
              <a:tblPr>
                <a:noFill/>
                <a:tableStyleId>{F178944E-B5D8-4FDB-8769-365B0E89AE17}</a:tableStyleId>
              </a:tblPr>
              <a:tblGrid>
                <a:gridCol w="736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6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172.16.4.205 - 47.31%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185.243.115.84 - 28.75%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10.0.0.201 - 18.85%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TCP -  89.49%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UDP - 10.43%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None - 0.08%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IPv4 -  113229</a:t>
                      </a:r>
                      <a:endParaRPr sz="3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IPv6 - 2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10.0.0.0/24</a:t>
                      </a:r>
                      <a:endParaRPr sz="3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10.6.12.0/24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400" dirty="0"/>
                        <a:t>172.16.4.0/24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192.168.1.0/24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7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 dirty="0"/>
                        <a:t>One (1): june11.ddl</a:t>
                      </a:r>
                      <a:endParaRPr sz="34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75" name="Google Shape;1375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B4BA9-3943-4CB5-8933-C1FA27502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70" r="38005" b="88319"/>
          <a:stretch/>
        </p:blipFill>
        <p:spPr>
          <a:xfrm>
            <a:off x="863611" y="1951953"/>
            <a:ext cx="12242450" cy="113294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939C33-8E6B-43BF-B7D0-C263A4D9A459}"/>
              </a:ext>
            </a:extLst>
          </p:cNvPr>
          <p:cNvGrpSpPr/>
          <p:nvPr/>
        </p:nvGrpSpPr>
        <p:grpSpPr>
          <a:xfrm>
            <a:off x="1276908" y="3298087"/>
            <a:ext cx="11415856" cy="7119826"/>
            <a:chOff x="5439971" y="2929695"/>
            <a:chExt cx="11415856" cy="71198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37B766-CF28-4F86-8B47-D4392748D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966" t="13204" r="4952" b="10948"/>
            <a:stretch/>
          </p:blipFill>
          <p:spPr>
            <a:xfrm>
              <a:off x="5439971" y="2929695"/>
              <a:ext cx="11415856" cy="71198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F4C9B1-BE45-46C6-ACC9-B74FC9DCF40E}"/>
                </a:ext>
              </a:extLst>
            </p:cNvPr>
            <p:cNvSpPr/>
            <p:nvPr/>
          </p:nvSpPr>
          <p:spPr>
            <a:xfrm>
              <a:off x="6004117" y="4089517"/>
              <a:ext cx="6712085" cy="739303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C04963-FD95-4C57-B630-159FCE471A6A}"/>
              </a:ext>
            </a:extLst>
          </p:cNvPr>
          <p:cNvGrpSpPr/>
          <p:nvPr/>
        </p:nvGrpSpPr>
        <p:grpSpPr>
          <a:xfrm>
            <a:off x="6829193" y="8776169"/>
            <a:ext cx="14829257" cy="2801566"/>
            <a:chOff x="6984836" y="9308801"/>
            <a:chExt cx="14829257" cy="280156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99938B-D875-41FC-BD87-DAD7DF69D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47" b="70725"/>
            <a:stretch/>
          </p:blipFill>
          <p:spPr>
            <a:xfrm>
              <a:off x="6984836" y="9308801"/>
              <a:ext cx="14829257" cy="28015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2D4009-396C-41AD-9F1A-BEBCC5F41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66049" y="10652878"/>
              <a:ext cx="8445419" cy="924857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3A60268-9BE8-4497-A41E-A9CCA7A13267}"/>
              </a:ext>
            </a:extLst>
          </p:cNvPr>
          <p:cNvSpPr/>
          <p:nvPr/>
        </p:nvSpPr>
        <p:spPr>
          <a:xfrm>
            <a:off x="5564221" y="1577140"/>
            <a:ext cx="1264972" cy="12142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8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9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384" name="Google Shape;1384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Purpose of Traffic on the Network</a:t>
            </a:r>
            <a:endParaRPr b="1"/>
          </a:p>
        </p:txBody>
      </p:sp>
      <p:sp>
        <p:nvSpPr>
          <p:cNvPr id="1385" name="Google Shape;1385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6" name="Google Shape;1386;p9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9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Users were observed engaging in the following kinds of activity.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“</a:t>
            </a:r>
            <a:r>
              <a:rPr lang="en-US" b="1" dirty="0"/>
              <a:t>Normal</a:t>
            </a:r>
            <a:r>
              <a:rPr lang="en-US" dirty="0"/>
              <a:t>”</a:t>
            </a:r>
            <a:r>
              <a:rPr lang="en-US" b="1" dirty="0"/>
              <a:t>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Watching YouTube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Searching websites such as: sabethahospitals.com; mysocalledchaos.com and iphonehacks.com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r>
              <a:rPr lang="en-US" b="1" dirty="0"/>
              <a:t>Suspicious Activity</a:t>
            </a:r>
            <a:endParaRPr dirty="0"/>
          </a:p>
          <a:p>
            <a:pPr marL="914400" lvl="0" indent="-463550" algn="l" rtl="0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Malware download</a:t>
            </a:r>
            <a:endParaRPr dirty="0"/>
          </a:p>
          <a:p>
            <a:pPr marL="9144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 dirty="0"/>
              <a:t>Illegal video download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675</Words>
  <Application>Microsoft Office PowerPoint</Application>
  <PresentationFormat>Custom</PresentationFormat>
  <Paragraphs>162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Amatic SC</vt:lpstr>
      <vt:lpstr>Lato Light</vt:lpstr>
      <vt:lpstr>Arial</vt:lpstr>
      <vt:lpstr>Roboto Medium</vt:lpstr>
      <vt:lpstr>Roboto Thin</vt:lpstr>
      <vt:lpstr>Helvetica Neue</vt:lpstr>
      <vt:lpstr>Poppins Medium</vt:lpstr>
      <vt:lpstr>Roboto Black</vt:lpstr>
      <vt:lpstr>Calibri</vt:lpstr>
      <vt:lpstr>Roboto Light</vt:lpstr>
      <vt:lpstr>Poppins</vt:lpstr>
      <vt:lpstr>Inconsolata</vt:lpstr>
      <vt:lpstr>Roboto</vt:lpstr>
      <vt:lpstr>Office Theme</vt:lpstr>
      <vt:lpstr>Simple Light</vt:lpstr>
      <vt:lpstr>2_Custom Design</vt:lpstr>
      <vt:lpstr>Final Engagement Attack, Defense &amp; Analysis of a Vulnerable Network </vt:lpstr>
      <vt:lpstr>Table of Contents</vt:lpstr>
      <vt:lpstr>Network Topology &amp; Critical Vulnerabilities   </vt:lpstr>
      <vt:lpstr>Network Topology</vt:lpstr>
      <vt:lpstr>Critical Vulnerabilities: Target 1</vt:lpstr>
      <vt:lpstr>Traffic Profile   </vt:lpstr>
      <vt:lpstr>Traffic Profile</vt:lpstr>
      <vt:lpstr>Traffic Profile</vt:lpstr>
      <vt:lpstr>Behavioral Analysis</vt:lpstr>
      <vt:lpstr>Normal Activity   </vt:lpstr>
      <vt:lpstr>Internet Browsing Normal Behavior 1</vt:lpstr>
      <vt:lpstr>Browsing Normal Behavior 2</vt:lpstr>
      <vt:lpstr>Browsing Normal Behavior 3</vt:lpstr>
      <vt:lpstr>Malicious Activity   </vt:lpstr>
      <vt:lpstr>[HTTP Malicious Behavior 1]</vt:lpstr>
      <vt:lpstr>[Illegal Donwload Malicious Behavior 2]</vt:lpstr>
      <vt:lpstr>[Illegal Donwload Malicious Behavior 2]</vt:lpstr>
      <vt:lpstr>The End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Patricia Bottari</dc:creator>
  <cp:lastModifiedBy>Patricia Bottari</cp:lastModifiedBy>
  <cp:revision>9</cp:revision>
  <dcterms:modified xsi:type="dcterms:W3CDTF">2021-04-13T02:36:54Z</dcterms:modified>
</cp:coreProperties>
</file>